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6"/>
  </p:notesMasterIdLst>
  <p:sldIdLst>
    <p:sldId id="256" r:id="rId2"/>
    <p:sldId id="322" r:id="rId3"/>
    <p:sldId id="336" r:id="rId4"/>
    <p:sldId id="286" r:id="rId5"/>
    <p:sldId id="337" r:id="rId6"/>
    <p:sldId id="338" r:id="rId7"/>
    <p:sldId id="339" r:id="rId8"/>
    <p:sldId id="348" r:id="rId9"/>
    <p:sldId id="340" r:id="rId10"/>
    <p:sldId id="341" r:id="rId11"/>
    <p:sldId id="349" r:id="rId12"/>
    <p:sldId id="287" r:id="rId13"/>
    <p:sldId id="342" r:id="rId14"/>
    <p:sldId id="317" r:id="rId15"/>
    <p:sldId id="343" r:id="rId16"/>
    <p:sldId id="344" r:id="rId17"/>
    <p:sldId id="345" r:id="rId18"/>
    <p:sldId id="346" r:id="rId19"/>
    <p:sldId id="319" r:id="rId20"/>
    <p:sldId id="350" r:id="rId21"/>
    <p:sldId id="347" r:id="rId22"/>
    <p:sldId id="320" r:id="rId23"/>
    <p:sldId id="321" r:id="rId24"/>
    <p:sldId id="259" r:id="rId25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/>
        </p14:section>
        <p14:section name="The Basics" id="{99C36858-EA01-0C42-85EC-90E776DB9252}">
          <p14:sldIdLst>
            <p14:sldId id="336"/>
            <p14:sldId id="286"/>
            <p14:sldId id="337"/>
            <p14:sldId id="338"/>
            <p14:sldId id="339"/>
            <p14:sldId id="348"/>
            <p14:sldId id="340"/>
            <p14:sldId id="341"/>
            <p14:sldId id="349"/>
            <p14:sldId id="287"/>
            <p14:sldId id="342"/>
            <p14:sldId id="317"/>
            <p14:sldId id="343"/>
            <p14:sldId id="344"/>
            <p14:sldId id="345"/>
            <p14:sldId id="346"/>
            <p14:sldId id="319"/>
            <p14:sldId id="350"/>
            <p14:sldId id="347"/>
            <p14:sldId id="320"/>
            <p14:sldId id="321"/>
          </p14:sldIdLst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76959"/>
  </p:normalViewPr>
  <p:slideViewPr>
    <p:cSldViewPr snapToGrid="0">
      <p:cViewPr varScale="1">
        <p:scale>
          <a:sx n="60" d="100"/>
          <a:sy n="60" d="100"/>
        </p:scale>
        <p:origin x="192" y="264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Cross-origin_resource_sharing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facebook/react-native/issues/18837#issuecomment-398779994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github.com/facebook/react-native/issues/23185" TargetMode="Externa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network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network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Relationship Id="rId4" Type="http://schemas.openxmlformats.org/officeDocument/2006/relationships/hyperlink" Target="https://developer.mozilla.org/en-US/docs/Web/API/Request" TargetMode="Externa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Don't forget to catch any errors that may be thrown by </a:t>
            </a:r>
            <a:r>
              <a:rPr lang="en-US" dirty="0"/>
              <a:t>fetch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otherwise they will be dropped silently.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1591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7377432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security model for </a:t>
            </a: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XMLHttpRequest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 is different than on web as there is no concept of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CORS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in native apps.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278585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fontAlgn="base"/>
            <a:r>
              <a:rPr lang="en-US" sz="1200" b="1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Known Issues with fetch and cookie based authentication</a:t>
            </a:r>
          </a:p>
          <a:p>
            <a:pPr fontAlgn="base"/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following options are currently not working with fetch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redirect:manual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 err="1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credentials:omit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Having same name headers on Android will result in only the latest one being present. A temporary solution can be found here: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https://github.com/facebook/react-native/issues/18837#issuecomment-398779994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Cookie based authentication is currently unstable. You can view some of the issues raised here: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https://github.com/facebook/react-native/issues/23185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 fontAlgn="base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As a minimum on iOS, when redirected through a 302, if a Set-Cookie header is present, the cookie is not set properly. Since the redirect cannot be handled manually this might cause a scenario where infinite requests occur if the redirect is the result of an expired session.</a:t>
            </a:r>
          </a:p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9321177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24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606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170647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1605300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One of the most common uses for a list view is displaying data that you fetch from a server. To do that, you will need to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learn about networking in React Native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10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367359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https://reactnative.dev/docs/0.61/network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Many mobile apps need to load resources from a remote URL. You may want to make a POST request to a REST API, or you may need to fetch a chunk of static content from another server.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Take a look at the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Fetch Request docs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for a full list of properties.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7841211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990971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Don't forget to catch any errors that may be thrown by </a:t>
            </a:r>
            <a:r>
              <a:rPr lang="en-US" dirty="0"/>
              <a:t>fetch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otherwise they will be dropped silently.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83317830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Fetch_API" TargetMode="Externa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developer.mozilla.org/en-US/docs/Web/API/Fetch_API/Using_Fetch" TargetMode="Externa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Request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JavaScript/Reference/Global_Objects/Promise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integration-with-existing-apps#test-your-integration" TargetMode="External"/><Relationship Id="rId2" Type="http://schemas.openxmlformats.org/officeDocument/2006/relationships/hyperlink" Target="https://hosting.review/web-hosting-glossary/#12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eveloper.apple.com/library/ios/documentation/General/Reference/InfoPlistKeyReference/Articles/CocoaKeys.html#//apple_ref/doc/uid/TP40009251-SW33" TargetMode="External"/><Relationship Id="rId5" Type="http://schemas.openxmlformats.org/officeDocument/2006/relationships/hyperlink" Target="https://forums.developer.apple.com/thread/48979" TargetMode="External"/><Relationship Id="rId4" Type="http://schemas.openxmlformats.org/officeDocument/2006/relationships/hyperlink" Target="https://reactnative.dev/docs/0.61/integration-with-existing-apps#app-transport-security" TargetMode="Externa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XMLHttpRequest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ithub.com/mzabriskie/axios" TargetMode="External"/><Relationship Id="rId4" Type="http://schemas.openxmlformats.org/officeDocument/2006/relationships/hyperlink" Target="https://github.com/niftylettuce/frisbee" TargetMode="Externa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mozilla.org/en-US/docs/Web/API/WebSocket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flatlist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reactnative.dev/docs/0.61/using-a-scrollview" TargetMode="External"/><Relationship Id="rId4" Type="http://schemas.openxmlformats.org/officeDocument/2006/relationships/hyperlink" Target="https://reactnative.dev/docs/0.61/sectionlist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native.dev/docs/0.61/sectionlist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9F1DEA-9B7C-294D-8CBD-699000D09A1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1CAF067-ADB0-3E40-A36A-5D69917866FA}"/>
              </a:ext>
            </a:extLst>
          </p:cNvPr>
          <p:cNvSpPr/>
          <p:nvPr/>
        </p:nvSpPr>
        <p:spPr>
          <a:xfrm>
            <a:off x="552773" y="1135565"/>
            <a:ext cx="4794143" cy="496546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container: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paddingTop: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22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sectionHeader: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paddingTop: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paddingLeft: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paddingRight: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paddingBottom: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fontSize: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fontWeight: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'bold'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'rgba(247,247,247,1.0)'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item: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fontSize: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44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  <a:r>
              <a:rPr lang="en-VN" sz="1800" dirty="0"/>
              <a:t>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49FA345-0D1C-CA46-B690-1F5203B2B7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3532" y="953002"/>
            <a:ext cx="3168478" cy="5585910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428659384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28039817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Networking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14D25F9-EBC7-EB47-BF08-D17E3B625C8B}"/>
              </a:ext>
            </a:extLst>
          </p:cNvPr>
          <p:cNvSpPr txBox="1"/>
          <p:nvPr/>
        </p:nvSpPr>
        <p:spPr>
          <a:xfrm>
            <a:off x="584200" y="3419098"/>
            <a:ext cx="39539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Using Fetch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0BEBF0B-6B8B-8642-B579-4F979043B2ED}"/>
              </a:ext>
            </a:extLst>
          </p:cNvPr>
          <p:cNvSpPr/>
          <p:nvPr/>
        </p:nvSpPr>
        <p:spPr>
          <a:xfrm>
            <a:off x="584200" y="4037052"/>
            <a:ext cx="11023600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React Native provides the </a:t>
            </a:r>
            <a:r>
              <a:rPr lang="en-US" sz="2000" dirty="0">
                <a:latin typeface="-apple-system"/>
                <a:hlinkClick r:id="rId3"/>
              </a:rPr>
              <a:t>Fetch API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for your networking needs.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Fetch will seem familiar if you have used </a:t>
            </a:r>
            <a:r>
              <a:rPr lang="en-US" sz="2000" dirty="0" err="1"/>
              <a:t>XMLHttpRequest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or other networking APIs before.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rgbClr val="1A1A1A"/>
                </a:solidFill>
                <a:latin typeface="-apple-system"/>
              </a:rPr>
              <a:t>You may refer to MDN's guide on </a:t>
            </a:r>
            <a:r>
              <a:rPr lang="en-US" sz="2000" dirty="0">
                <a:latin typeface="-apple-system"/>
                <a:hlinkClick r:id="rId4"/>
              </a:rPr>
              <a:t>Using Fetch</a:t>
            </a:r>
            <a:r>
              <a:rPr lang="en-US" sz="2000" dirty="0">
                <a:solidFill>
                  <a:srgbClr val="1A1A1A"/>
                </a:solidFill>
                <a:latin typeface="-apple-system"/>
              </a:rPr>
              <a:t> for additional information.</a:t>
            </a:r>
            <a:endParaRPr lang="en-VN" sz="2000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3B68343E-C235-A749-9EEE-84A6BE655796}"/>
              </a:ext>
            </a:extLst>
          </p:cNvPr>
          <p:cNvSpPr txBox="1"/>
          <p:nvPr/>
        </p:nvSpPr>
        <p:spPr>
          <a:xfrm>
            <a:off x="584200" y="1805286"/>
            <a:ext cx="1046609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Many mobile apps need to load resources from a remote URL. You may want to make a POST request to a REST API, or you may need to fetch a chunk of static content from another server.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403100005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2A070A8-CCAD-0B4D-B2BD-1C460006F15E}"/>
              </a:ext>
            </a:extLst>
          </p:cNvPr>
          <p:cNvSpPr txBox="1"/>
          <p:nvPr/>
        </p:nvSpPr>
        <p:spPr>
          <a:xfrm>
            <a:off x="575734" y="1220569"/>
            <a:ext cx="23791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Making requests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822262D-D66F-A644-9482-BD04DA371353}"/>
              </a:ext>
            </a:extLst>
          </p:cNvPr>
          <p:cNvSpPr txBox="1"/>
          <p:nvPr/>
        </p:nvSpPr>
        <p:spPr>
          <a:xfrm>
            <a:off x="575734" y="2017429"/>
            <a:ext cx="47498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 order to fetch content from an arbitrary URL, you can pass the URL to fetch:</a:t>
            </a:r>
            <a:endParaRPr lang="en-VN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5180901-E7DB-CF44-AC19-A08ACED0C23E}"/>
              </a:ext>
            </a:extLst>
          </p:cNvPr>
          <p:cNvSpPr/>
          <p:nvPr/>
        </p:nvSpPr>
        <p:spPr>
          <a:xfrm>
            <a:off x="575734" y="2830239"/>
            <a:ext cx="4434227" cy="28789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none" anchor="ctr">
            <a:spAutoFit/>
          </a:bodyPr>
          <a:lstStyle/>
          <a:p>
            <a:pPr>
              <a:lnSpc>
                <a:spcPts val="13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'https://mywebsite.com/mydata.json'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BF12D6A-A4E0-754D-ABD9-6D07C3306D97}"/>
              </a:ext>
            </a:extLst>
          </p:cNvPr>
          <p:cNvSpPr txBox="1"/>
          <p:nvPr/>
        </p:nvSpPr>
        <p:spPr>
          <a:xfrm>
            <a:off x="5613399" y="1589901"/>
            <a:ext cx="600286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Fetch also takes an optional second argument that allows you to customize the HTTP request. You may want to specify additional headers, or make a POST request:</a:t>
            </a:r>
            <a:endParaRPr lang="en-VN" sz="1800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B0B7D0A-1841-AF45-924B-E3C59EFFB632}"/>
              </a:ext>
            </a:extLst>
          </p:cNvPr>
          <p:cNvSpPr/>
          <p:nvPr/>
        </p:nvSpPr>
        <p:spPr>
          <a:xfrm>
            <a:off x="5746140" y="2722930"/>
            <a:ext cx="5096934" cy="313932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'https://mywebsite.com/endpoint/'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method: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'POST'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headers: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Accept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'application/json'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'Content-Type'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'application/json'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body: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JSON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.stringify({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firstParam: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'yourValue'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secondParam: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'yourOtherValue'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}),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ACA666-A028-A349-B86D-004F6C813FC0}"/>
              </a:ext>
            </a:extLst>
          </p:cNvPr>
          <p:cNvSpPr txBox="1"/>
          <p:nvPr/>
        </p:nvSpPr>
        <p:spPr>
          <a:xfrm>
            <a:off x="1567195" y="6071950"/>
            <a:ext cx="75166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Take a look at the </a:t>
            </a:r>
            <a:r>
              <a:rPr lang="en-US" sz="1800" dirty="0">
                <a:hlinkClick r:id="rId3"/>
              </a:rPr>
              <a:t>Fetch Request docs</a:t>
            </a:r>
            <a:r>
              <a:rPr lang="en-US" sz="1800" dirty="0"/>
              <a:t> for a full list of properties.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7318895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1A160B-AFCD-524B-96B0-51AEE3FBD5C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14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B1345A0-BE5D-3142-9EE4-635E232C0AD7}"/>
              </a:ext>
            </a:extLst>
          </p:cNvPr>
          <p:cNvSpPr txBox="1"/>
          <p:nvPr/>
        </p:nvSpPr>
        <p:spPr>
          <a:xfrm>
            <a:off x="338667" y="524933"/>
            <a:ext cx="521546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Handling the response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4AAAA5C-D2DA-D940-A704-1A7A8A8C4F40}"/>
              </a:ext>
            </a:extLst>
          </p:cNvPr>
          <p:cNvSpPr txBox="1"/>
          <p:nvPr/>
        </p:nvSpPr>
        <p:spPr>
          <a:xfrm>
            <a:off x="743918" y="1570590"/>
            <a:ext cx="1060988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Networking is an inherently asynchronous operation. Fetch methods will return a </a:t>
            </a:r>
            <a:r>
              <a:rPr lang="en-US" sz="2000" dirty="0">
                <a:highlight>
                  <a:srgbClr val="C0C0C0"/>
                </a:highlight>
                <a:hlinkClick r:id="rId3"/>
              </a:rPr>
              <a:t>Promise</a:t>
            </a:r>
            <a:r>
              <a:rPr lang="en-US" sz="2000" dirty="0"/>
              <a:t> that makes it straightforward to write code that works in an asynchronous manner:</a:t>
            </a:r>
            <a:endParaRPr lang="en-VN" sz="20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F20CA99-B941-5C4C-901D-AB7C710BF8FE}"/>
              </a:ext>
            </a:extLst>
          </p:cNvPr>
          <p:cNvSpPr/>
          <p:nvPr/>
        </p:nvSpPr>
        <p:spPr>
          <a:xfrm>
            <a:off x="2399942" y="2924724"/>
            <a:ext cx="5063065" cy="2785378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getMoviesFromApiAsync()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'https://reactnative.dev/movies.json'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.then((response) =&gt; response.json())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.then((responseJson)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responseJson.movies;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.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((error)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console.error(error);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56305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261A160B-AFCD-524B-96B0-51AEE3FBD5C7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15</a:t>
            </a:fld>
            <a:endParaRPr lang="ja-JP" alt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EEACD40-5E72-914F-BC3C-8C06E05A306F}"/>
              </a:ext>
            </a:extLst>
          </p:cNvPr>
          <p:cNvSpPr txBox="1"/>
          <p:nvPr/>
        </p:nvSpPr>
        <p:spPr>
          <a:xfrm>
            <a:off x="860155" y="1534693"/>
            <a:ext cx="101203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You can also use the proposed ES2017 async/await syntax in a React Native app:</a:t>
            </a:r>
            <a:endParaRPr lang="en-VN" sz="1800" dirty="0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A412F36-3C2B-B94F-8704-8FB635F0F22C}"/>
              </a:ext>
            </a:extLst>
          </p:cNvPr>
          <p:cNvSpPr/>
          <p:nvPr/>
        </p:nvSpPr>
        <p:spPr>
          <a:xfrm>
            <a:off x="3007817" y="2178369"/>
            <a:ext cx="5825068" cy="2501262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async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getMoviesFromApi()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try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 =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fetch(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'https://reactnative.dev/movies.json'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responseJson =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await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response.json();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responseJson.movies;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(error)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console.error(error);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206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600" dirty="0"/>
              <a:t> 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010E986-38CC-444D-81AF-39AC42D54DE9}"/>
              </a:ext>
            </a:extLst>
          </p:cNvPr>
          <p:cNvSpPr txBox="1"/>
          <p:nvPr/>
        </p:nvSpPr>
        <p:spPr>
          <a:xfrm>
            <a:off x="860155" y="5046854"/>
            <a:ext cx="1012039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Don't forget to catch any errors that may be thrown by </a:t>
            </a:r>
            <a:r>
              <a:rPr lang="en-US" sz="2000" dirty="0">
                <a:highlight>
                  <a:srgbClr val="C0C0C0"/>
                </a:highlight>
              </a:rPr>
              <a:t>fetch</a:t>
            </a:r>
            <a:r>
              <a:rPr lang="en-US" sz="2000" dirty="0"/>
              <a:t>, otherwise they will be dropped silently.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686808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D7819D-02EE-CC4B-A549-C6DC812096E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16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8A95125D-9CD9-CD48-BCBD-2563FEF74469}"/>
              </a:ext>
            </a:extLst>
          </p:cNvPr>
          <p:cNvSpPr/>
          <p:nvPr/>
        </p:nvSpPr>
        <p:spPr>
          <a:xfrm>
            <a:off x="1436175" y="2228671"/>
            <a:ext cx="6529953" cy="2400657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ActivityIndicator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FetchExample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constructor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super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(props);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 ={ isLoading: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4651243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2FCEF20-E2C2-9C48-B7E9-38FC6B10F8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C29C464-B2CA-6045-8A06-F3B287940F3B}"/>
              </a:ext>
            </a:extLst>
          </p:cNvPr>
          <p:cNvSpPr/>
          <p:nvPr/>
        </p:nvSpPr>
        <p:spPr>
          <a:xfrm>
            <a:off x="2753532" y="1482360"/>
            <a:ext cx="6096000" cy="4234493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componentDidMount(){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fetch(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'https://reactnative.dev/movies.json'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.then((response) =&gt; response.json())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.then((responseJson)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.setState({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isLoading: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false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dataSource: responseJson.movies,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},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function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.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catch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((error) =&gt;{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console.error(error);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});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1515889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CEA4C2A-9F81-9F4C-84F9-9DC27FB3C29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467B876-12E0-1E4C-B220-FC05ECA505C2}"/>
              </a:ext>
            </a:extLst>
          </p:cNvPr>
          <p:cNvSpPr/>
          <p:nvPr/>
        </p:nvSpPr>
        <p:spPr>
          <a:xfrm>
            <a:off x="1699647" y="979424"/>
            <a:ext cx="7831810" cy="5209118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render(){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.state.isLoading){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padding: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ActivityIndicator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paddingTop: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data={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.state.dataSource}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renderItem={({item}) =&gt;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&gt;{item.title}, {item.releaseYear}&lt;/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keyExtractor={({id}, index) =&gt; id}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5978602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E32FC5F-B035-F44F-8CBA-F443FEC7793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DD8CBAE-AC8B-AC4A-8863-CAA0353B5E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43867" y="531559"/>
            <a:ext cx="3536950" cy="5824791"/>
          </a:xfrm>
          <a:prstGeom prst="rect">
            <a:avLst/>
          </a:prstGeom>
          <a:noFill/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80288920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420532982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FE5679-1799-774F-BD50-EB546C67B68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291CF4-BF22-B948-B2C1-4617A7148B15}"/>
              </a:ext>
            </a:extLst>
          </p:cNvPr>
          <p:cNvSpPr txBox="1"/>
          <p:nvPr/>
        </p:nvSpPr>
        <p:spPr>
          <a:xfrm>
            <a:off x="557939" y="852407"/>
            <a:ext cx="402955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Notes: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74DA49B6-7949-5A4E-A48B-9F995325BF0D}"/>
              </a:ext>
            </a:extLst>
          </p:cNvPr>
          <p:cNvSpPr txBox="1"/>
          <p:nvPr/>
        </p:nvSpPr>
        <p:spPr>
          <a:xfrm>
            <a:off x="1038386" y="1642820"/>
            <a:ext cx="10315414" cy="30162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By default, iOS will block any request that's not encrypted using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2"/>
              </a:rPr>
              <a:t>SSL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 need to fetch from a cleartext URL (one that begins with </a:t>
            </a:r>
            <a:r>
              <a:rPr lang="en-US" sz="2000" dirty="0"/>
              <a:t>http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) you will first need to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add an App Transport Security exception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If you know ahead of time what domains you will need access to, it is more secure to add exceptions only for those domains; if the domains are not known until runtime you can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disable ATS completely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</a:t>
            </a:r>
          </a:p>
          <a:p>
            <a:pPr marL="342900" indent="-34290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However that from January 2017,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Apple's App Store review will require reasonable justification for disabling ATS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. See 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Apple's documentation</a:t>
            </a:r>
            <a:r>
              <a:rPr lang="en-US" sz="2000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 for more information.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88931520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A240FB0-4992-3F4D-A1F1-57D8663B414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61AE183-433E-EA4B-A0FE-665A90F55FBC}"/>
              </a:ext>
            </a:extLst>
          </p:cNvPr>
          <p:cNvSpPr txBox="1"/>
          <p:nvPr/>
        </p:nvSpPr>
        <p:spPr>
          <a:xfrm>
            <a:off x="321733" y="558800"/>
            <a:ext cx="4944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Using Other Networking Libraries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2B6F133-22C7-F048-8DA2-90092243653A}"/>
              </a:ext>
            </a:extLst>
          </p:cNvPr>
          <p:cNvSpPr txBox="1"/>
          <p:nvPr/>
        </p:nvSpPr>
        <p:spPr>
          <a:xfrm>
            <a:off x="457198" y="1258547"/>
            <a:ext cx="1089660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The </a:t>
            </a:r>
            <a:r>
              <a:rPr lang="en-US" sz="1800" dirty="0">
                <a:hlinkClick r:id="rId3"/>
              </a:rPr>
              <a:t>XMLHttpRequest API</a:t>
            </a:r>
            <a:r>
              <a:rPr lang="en-US" sz="1800" dirty="0"/>
              <a:t> is built into React Native. This means that you can use third party libraries such as </a:t>
            </a:r>
            <a:r>
              <a:rPr lang="en-US" sz="1800" dirty="0">
                <a:hlinkClick r:id="rId4"/>
              </a:rPr>
              <a:t>frisbee</a:t>
            </a:r>
            <a:r>
              <a:rPr lang="en-US" sz="1800" dirty="0"/>
              <a:t> or </a:t>
            </a:r>
            <a:r>
              <a:rPr lang="en-US" sz="1800" dirty="0">
                <a:hlinkClick r:id="rId5"/>
              </a:rPr>
              <a:t>axios</a:t>
            </a:r>
            <a:r>
              <a:rPr lang="en-US" sz="1800" dirty="0"/>
              <a:t> that depend on it, or you can use the </a:t>
            </a:r>
            <a:r>
              <a:rPr lang="en-US" sz="1800" dirty="0" err="1"/>
              <a:t>XMLHttpRequest</a:t>
            </a:r>
            <a:r>
              <a:rPr lang="en-US" sz="1800" dirty="0"/>
              <a:t> API directly if you prefer.</a:t>
            </a:r>
            <a:endParaRPr lang="en-VN"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84A4F16-3DC1-D945-B17E-2963F5CEC81F}"/>
              </a:ext>
            </a:extLst>
          </p:cNvPr>
          <p:cNvSpPr/>
          <p:nvPr/>
        </p:nvSpPr>
        <p:spPr>
          <a:xfrm>
            <a:off x="1896535" y="2266659"/>
            <a:ext cx="6400800" cy="424731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request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XMLHttpRequest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request.onreadystatechange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(request.readyState !==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(request.status ===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console.log(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'success'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request.responseText);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else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console.warn(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'error'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request.open(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'GET'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'https://mywebsite.com/endpoint/'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request.send();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5261666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CE49AAD-71F7-CC45-A2A8-A6C1C564D2E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23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670B11C-732D-0C48-9ABA-187AE6E027B5}"/>
              </a:ext>
            </a:extLst>
          </p:cNvPr>
          <p:cNvSpPr txBox="1"/>
          <p:nvPr/>
        </p:nvSpPr>
        <p:spPr>
          <a:xfrm>
            <a:off x="423334" y="457200"/>
            <a:ext cx="430106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WebSocket Support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F500FEF-F14F-7C4C-9411-1A43F7287F85}"/>
              </a:ext>
            </a:extLst>
          </p:cNvPr>
          <p:cNvSpPr txBox="1"/>
          <p:nvPr/>
        </p:nvSpPr>
        <p:spPr>
          <a:xfrm>
            <a:off x="626533" y="1168399"/>
            <a:ext cx="10727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React Native also supports </a:t>
            </a:r>
            <a:r>
              <a:rPr lang="en-US" sz="1800" dirty="0">
                <a:hlinkClick r:id="rId3"/>
              </a:rPr>
              <a:t>WebSockets</a:t>
            </a:r>
            <a:r>
              <a:rPr lang="en-US" sz="1800" dirty="0"/>
              <a:t>, a protocol which provides full-duplex communication channels over a single TCP connection.</a:t>
            </a:r>
            <a:endParaRPr lang="en-VN" sz="1800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A5D90A6-3DDD-E64E-8E97-DBB06CA85475}"/>
              </a:ext>
            </a:extLst>
          </p:cNvPr>
          <p:cNvSpPr/>
          <p:nvPr/>
        </p:nvSpPr>
        <p:spPr>
          <a:xfrm>
            <a:off x="2573867" y="2134971"/>
            <a:ext cx="6096000" cy="4136325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var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ws =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WebSocket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'ws://host.com/path'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ws.onopen = ()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connection opened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ws.send(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'something'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send a message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ws.onmessage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a message was received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console.log(e.data);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ws.onerror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an error occurred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console.log(e.message);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ws.onclose = (e) =&gt;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connection closed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console.log(e.code, e.reason);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52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};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6784576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24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CD6A0-D849-6546-9AE7-5CDDCFC9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86676"/>
            <a:ext cx="3932237" cy="1068388"/>
          </a:xfrm>
        </p:spPr>
        <p:txBody>
          <a:bodyPr/>
          <a:lstStyle/>
          <a:p>
            <a:r>
              <a:rPr lang="en-VN" dirty="0"/>
              <a:t>React Native Basics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5B0A2C-D036-2442-B690-DC60DC75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56232"/>
            <a:ext cx="3932237" cy="4298950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Learn the Basics</a:t>
            </a:r>
          </a:p>
          <a:p>
            <a:r>
              <a:rPr lang="en-VN" dirty="0">
                <a:solidFill>
                  <a:schemeClr val="tx1"/>
                </a:solidFill>
              </a:rPr>
              <a:t>Props</a:t>
            </a:r>
          </a:p>
          <a:p>
            <a:r>
              <a:rPr lang="en-VN" dirty="0">
                <a:solidFill>
                  <a:schemeClr val="tx1"/>
                </a:solidFill>
              </a:rPr>
              <a:t>State</a:t>
            </a:r>
          </a:p>
          <a:p>
            <a:r>
              <a:rPr lang="en-VN" dirty="0">
                <a:solidFill>
                  <a:schemeClr val="tx1"/>
                </a:solidFill>
              </a:rPr>
              <a:t>Style</a:t>
            </a:r>
          </a:p>
          <a:p>
            <a:r>
              <a:rPr lang="en-VN" dirty="0">
                <a:solidFill>
                  <a:schemeClr val="tx1"/>
                </a:solidFill>
              </a:rPr>
              <a:t>Hight and Width</a:t>
            </a:r>
          </a:p>
          <a:p>
            <a:r>
              <a:rPr lang="en-VN" dirty="0">
                <a:solidFill>
                  <a:schemeClr val="tx1"/>
                </a:solidFill>
              </a:rPr>
              <a:t>Layout with Flexbox</a:t>
            </a:r>
          </a:p>
          <a:p>
            <a:r>
              <a:rPr lang="en-VN" dirty="0">
                <a:solidFill>
                  <a:schemeClr val="tx1"/>
                </a:solidFill>
              </a:rPr>
              <a:t>Handling Text Input</a:t>
            </a:r>
          </a:p>
          <a:p>
            <a:r>
              <a:rPr lang="en-VN" dirty="0">
                <a:solidFill>
                  <a:schemeClr val="tx1"/>
                </a:solidFill>
              </a:rPr>
              <a:t>Handling Touches</a:t>
            </a:r>
          </a:p>
          <a:p>
            <a:r>
              <a:rPr lang="en-VN" dirty="0">
                <a:solidFill>
                  <a:schemeClr val="tx1"/>
                </a:solidFill>
              </a:rPr>
              <a:t>Using a Scroll View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Using List Views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Networking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1522-131A-534E-A18C-BCBBF9F7E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BF9C9-FE75-3B46-B014-6ABF56AF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0B27FC36-BC76-4E95-8ED1-338822FAFD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Using List Views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EE5F75-3D6A-734D-926B-D5CF8028FDC2}"/>
              </a:ext>
            </a:extLst>
          </p:cNvPr>
          <p:cNvSpPr txBox="1"/>
          <p:nvPr/>
        </p:nvSpPr>
        <p:spPr>
          <a:xfrm>
            <a:off x="838200" y="1964792"/>
            <a:ext cx="10515600" cy="27084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React Native provides a suite of components for presenting lists of data. Generally, you'll want to use either </a:t>
            </a:r>
            <a:r>
              <a:rPr lang="en-US" sz="2000" dirty="0">
                <a:hlinkClick r:id="rId3"/>
              </a:rPr>
              <a:t>FlatList</a:t>
            </a:r>
            <a:r>
              <a:rPr lang="en-US" sz="2000" dirty="0"/>
              <a:t> or </a:t>
            </a:r>
            <a:r>
              <a:rPr lang="en-US" sz="2000" dirty="0">
                <a:hlinkClick r:id="rId4"/>
              </a:rPr>
              <a:t>SectionList</a:t>
            </a:r>
            <a:r>
              <a:rPr lang="en-US" sz="2000" dirty="0"/>
              <a:t>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The </a:t>
            </a:r>
            <a:r>
              <a:rPr lang="en-US" sz="2000" b="1" dirty="0" err="1"/>
              <a:t>FlatList</a:t>
            </a:r>
            <a:r>
              <a:rPr lang="en-US" sz="2000" dirty="0"/>
              <a:t> component displays a scrolling list of changing, but similarly structured, data. 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b="1" dirty="0" err="1"/>
              <a:t>FlatList</a:t>
            </a:r>
            <a:r>
              <a:rPr lang="en-US" sz="2000" dirty="0"/>
              <a:t> works well for long lists of data, where the number of items might change over time.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Unlike the more generic </a:t>
            </a:r>
            <a:r>
              <a:rPr lang="en-US" sz="2000" dirty="0">
                <a:hlinkClick r:id="rId5"/>
              </a:rPr>
              <a:t>ScrollView</a:t>
            </a:r>
            <a:r>
              <a:rPr lang="en-US" sz="2000" dirty="0"/>
              <a:t>, the </a:t>
            </a:r>
            <a:r>
              <a:rPr lang="en-US" sz="2000" b="1" dirty="0" err="1"/>
              <a:t>FlatList</a:t>
            </a:r>
            <a:r>
              <a:rPr lang="en-US" sz="2000" dirty="0"/>
              <a:t> only renders elements that are currently showing on the screen, not all the elements at once.</a:t>
            </a:r>
          </a:p>
        </p:txBody>
      </p:sp>
    </p:spTree>
    <p:extLst>
      <p:ext uri="{BB962C8B-B14F-4D97-AF65-F5344CB8AC3E}">
        <p14:creationId xmlns:p14="http://schemas.microsoft.com/office/powerpoint/2010/main" val="34441095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5641411-64E1-FB41-A1E5-3E4B0BE4A79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4EE5F75-3D6A-734D-926B-D5CF8028FDC2}"/>
              </a:ext>
            </a:extLst>
          </p:cNvPr>
          <p:cNvSpPr txBox="1"/>
          <p:nvPr/>
        </p:nvSpPr>
        <p:spPr>
          <a:xfrm>
            <a:off x="838200" y="1980291"/>
            <a:ext cx="1051560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 </a:t>
            </a:r>
            <a:r>
              <a:rPr lang="en-US" sz="2000" b="1" dirty="0" err="1"/>
              <a:t>FlatList</a:t>
            </a:r>
            <a:r>
              <a:rPr lang="en-US" sz="2000" dirty="0"/>
              <a:t> component requires two props: </a:t>
            </a:r>
            <a:r>
              <a:rPr lang="en-US" sz="2000" b="1" dirty="0"/>
              <a:t>data</a:t>
            </a:r>
            <a:r>
              <a:rPr lang="en-US" sz="2000" dirty="0"/>
              <a:t> and </a:t>
            </a:r>
            <a:r>
              <a:rPr lang="en-US" sz="2000" b="1" dirty="0" err="1"/>
              <a:t>renderItem</a:t>
            </a:r>
            <a:r>
              <a:rPr lang="en-US" sz="2000" dirty="0"/>
              <a:t>. </a:t>
            </a:r>
            <a:r>
              <a:rPr lang="en-US" sz="2000" b="1" dirty="0"/>
              <a:t>data</a:t>
            </a:r>
            <a:r>
              <a:rPr lang="en-US" sz="2000" dirty="0"/>
              <a:t> is the source of information for the list. </a:t>
            </a:r>
            <a:r>
              <a:rPr lang="en-US" sz="2000" b="1" dirty="0" err="1"/>
              <a:t>renderItem</a:t>
            </a:r>
            <a:r>
              <a:rPr lang="en-US" sz="2000" dirty="0"/>
              <a:t> takes one item from the source and returns a formatted component to render.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2000" dirty="0"/>
              <a:t>The example below creates a basic </a:t>
            </a:r>
            <a:r>
              <a:rPr lang="en-US" sz="2000" b="1" dirty="0" err="1"/>
              <a:t>FlatList</a:t>
            </a:r>
            <a:r>
              <a:rPr lang="en-US" sz="2000" dirty="0"/>
              <a:t> of hardcoded data. </a:t>
            </a:r>
          </a:p>
          <a:p>
            <a:pPr marL="342900" indent="-34290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Each item in the data props is rendered as a Text component.</a:t>
            </a:r>
          </a:p>
          <a:p>
            <a:pPr marL="342900" indent="-34290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000" dirty="0"/>
              <a:t>The </a:t>
            </a:r>
            <a:r>
              <a:rPr lang="en-US" sz="2000" b="1" dirty="0" err="1"/>
              <a:t>FlatListBasics</a:t>
            </a:r>
            <a:r>
              <a:rPr lang="en-US" sz="2000" dirty="0"/>
              <a:t> component then renders the </a:t>
            </a:r>
            <a:r>
              <a:rPr lang="en-US" sz="2000" b="1" dirty="0" err="1"/>
              <a:t>FlatList</a:t>
            </a:r>
            <a:r>
              <a:rPr lang="en-US" sz="2000" dirty="0"/>
              <a:t> and all </a:t>
            </a:r>
            <a:r>
              <a:rPr lang="en-US" sz="2000" b="1" dirty="0"/>
              <a:t>Text</a:t>
            </a:r>
            <a:r>
              <a:rPr lang="en-US" sz="2000" dirty="0"/>
              <a:t> components.</a:t>
            </a:r>
          </a:p>
        </p:txBody>
      </p:sp>
    </p:spTree>
    <p:extLst>
      <p:ext uri="{BB962C8B-B14F-4D97-AF65-F5344CB8AC3E}">
        <p14:creationId xmlns:p14="http://schemas.microsoft.com/office/powerpoint/2010/main" val="36864059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D3B7E6D-7DCE-F049-B2C5-B58F111B435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5E03A781-D4FD-F74E-ABE1-C5780C525F86}"/>
              </a:ext>
            </a:extLst>
          </p:cNvPr>
          <p:cNvSpPr/>
          <p:nvPr/>
        </p:nvSpPr>
        <p:spPr>
          <a:xfrm>
            <a:off x="599268" y="624293"/>
            <a:ext cx="8011332" cy="609718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FlatListBasics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style={styles.container}&gt;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FlatList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data={[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'Devin'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'Dan'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'Dominic'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'Jackson'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'James'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'Joel'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'John'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'Jillian'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'Jimmy'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{key: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'Julie'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]}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renderItem={({item}) =&gt;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style={styles.item}&gt;{item.key}&lt;/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159179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AC22035-BC1E-0C45-8A61-7A8605C840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568E5E-91DB-7C49-876B-8927E8597223}"/>
              </a:ext>
            </a:extLst>
          </p:cNvPr>
          <p:cNvSpPr/>
          <p:nvPr/>
        </p:nvSpPr>
        <p:spPr>
          <a:xfrm>
            <a:off x="661261" y="1929184"/>
            <a:ext cx="4360190" cy="2772554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container: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paddingTop: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22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item: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padding: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fontSize: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18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44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8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A9FF82-36DB-EA40-AC5E-0247122B583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98676" y="929250"/>
            <a:ext cx="3087763" cy="5463848"/>
          </a:xfrm>
          <a:prstGeom prst="rect">
            <a:avLst/>
          </a:prstGeom>
          <a:ln>
            <a:solidFill>
              <a:schemeClr val="accent1"/>
            </a:solidFill>
          </a:ln>
        </p:spPr>
      </p:pic>
    </p:spTree>
    <p:extLst>
      <p:ext uri="{BB962C8B-B14F-4D97-AF65-F5344CB8AC3E}">
        <p14:creationId xmlns:p14="http://schemas.microsoft.com/office/powerpoint/2010/main" val="173043242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377229843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F3E075B3-C68C-FD41-B658-758D5E61FA9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89C088E-4DFE-214E-AE44-5860BD59B4DC}"/>
              </a:ext>
            </a:extLst>
          </p:cNvPr>
          <p:cNvSpPr txBox="1"/>
          <p:nvPr/>
        </p:nvSpPr>
        <p:spPr>
          <a:xfrm>
            <a:off x="387458" y="650929"/>
            <a:ext cx="46029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Section List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56A3B4-3ACD-7844-BF1C-3B92AFAB2756}"/>
              </a:ext>
            </a:extLst>
          </p:cNvPr>
          <p:cNvSpPr txBox="1"/>
          <p:nvPr/>
        </p:nvSpPr>
        <p:spPr>
          <a:xfrm>
            <a:off x="619931" y="1156582"/>
            <a:ext cx="1044585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If you want to render a set of data broken into logical sections, maybe with section headers, similar to </a:t>
            </a:r>
            <a:r>
              <a:rPr lang="en-US" sz="1800" dirty="0" err="1">
                <a:highlight>
                  <a:srgbClr val="C0C0C0"/>
                </a:highlight>
              </a:rPr>
              <a:t>UITableViews</a:t>
            </a:r>
            <a:r>
              <a:rPr lang="en-US" sz="1800" dirty="0"/>
              <a:t> on iOS, then a </a:t>
            </a:r>
            <a:r>
              <a:rPr lang="en-US" sz="1800" dirty="0">
                <a:highlight>
                  <a:srgbClr val="C0C0C0"/>
                </a:highlight>
                <a:hlinkClick r:id="rId2"/>
              </a:rPr>
              <a:t>SectionList</a:t>
            </a:r>
            <a:r>
              <a:rPr lang="en-US" sz="1800" dirty="0"/>
              <a:t> is the way to go.</a:t>
            </a:r>
            <a:endParaRPr lang="en-VN" sz="1800" dirty="0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AE699F3E-C0CD-5041-9111-43F0DDB8EB19}"/>
              </a:ext>
            </a:extLst>
          </p:cNvPr>
          <p:cNvSpPr/>
          <p:nvPr/>
        </p:nvSpPr>
        <p:spPr>
          <a:xfrm>
            <a:off x="1218230" y="1908456"/>
            <a:ext cx="9755539" cy="4710392"/>
          </a:xfrm>
          <a:prstGeom prst="rect">
            <a:avLst/>
          </a:prstGeom>
          <a:solidFill>
            <a:schemeClr val="accent3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SectionList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SectionListBasics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style={styles.container}&gt;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SectionList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sections={[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{title: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data: [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'Devin'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'Dan'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'Dominic'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]},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  {title: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data: [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'Jackson'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'James'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'Jillian'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'Jimmy'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'Joel'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'John'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'Julie'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]},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]}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renderItem={({item}) =&gt;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style={styles.item}&gt;{item}&lt;/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renderSectionHeader={({section}) =&gt;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style={styles.sectionHeader}&gt;{section.title}&lt;/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  keyExtractor={(item, index) =&gt; index}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4150285933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3809</TotalTime>
  <Words>2208</Words>
  <Application>Microsoft Macintosh PowerPoint</Application>
  <PresentationFormat>Widescreen</PresentationFormat>
  <Paragraphs>317</Paragraphs>
  <Slides>24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-apple-system</vt:lpstr>
      <vt:lpstr>var(--font-monospace)</vt:lpstr>
      <vt:lpstr>Arial</vt:lpstr>
      <vt:lpstr>Calibri</vt:lpstr>
      <vt:lpstr>Times New Roman</vt:lpstr>
      <vt:lpstr>cc_blue</vt:lpstr>
      <vt:lpstr>React Native Basic</vt:lpstr>
      <vt:lpstr>The basics</vt:lpstr>
      <vt:lpstr>React Native Basics</vt:lpstr>
      <vt:lpstr>Using List Views</vt:lpstr>
      <vt:lpstr>PowerPoint Presentation</vt:lpstr>
      <vt:lpstr>PowerPoint Presentation</vt:lpstr>
      <vt:lpstr>PowerPoint Presentation</vt:lpstr>
      <vt:lpstr>Exercise</vt:lpstr>
      <vt:lpstr>PowerPoint Presentation</vt:lpstr>
      <vt:lpstr>PowerPoint Presentation</vt:lpstr>
      <vt:lpstr>Exercise</vt:lpstr>
      <vt:lpstr>Networking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PowerPoint Presentation</vt:lpstr>
      <vt:lpstr>PowerPoint Presentation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58</cp:revision>
  <cp:lastPrinted>2020-04-06T06:57:46Z</cp:lastPrinted>
  <dcterms:created xsi:type="dcterms:W3CDTF">2020-04-06T02:02:09Z</dcterms:created>
  <dcterms:modified xsi:type="dcterms:W3CDTF">2021-04-10T00:34:26Z</dcterms:modified>
</cp:coreProperties>
</file>